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69" r:id="rId3"/>
    <p:sldId id="296" r:id="rId4"/>
    <p:sldId id="298" r:id="rId5"/>
    <p:sldId id="272" r:id="rId6"/>
    <p:sldId id="303" r:id="rId7"/>
    <p:sldId id="275" r:id="rId8"/>
    <p:sldId id="278" r:id="rId9"/>
    <p:sldId id="291" r:id="rId10"/>
    <p:sldId id="276" r:id="rId11"/>
    <p:sldId id="279" r:id="rId12"/>
    <p:sldId id="302" r:id="rId13"/>
    <p:sldId id="277" r:id="rId14"/>
    <p:sldId id="293" r:id="rId15"/>
    <p:sldId id="284" r:id="rId16"/>
    <p:sldId id="285" r:id="rId17"/>
    <p:sldId id="286" r:id="rId18"/>
    <p:sldId id="287" r:id="rId19"/>
    <p:sldId id="288" r:id="rId20"/>
    <p:sldId id="289" r:id="rId21"/>
    <p:sldId id="300" r:id="rId22"/>
    <p:sldId id="295" r:id="rId23"/>
    <p:sldId id="292" r:id="rId24"/>
    <p:sldId id="282" r:id="rId25"/>
    <p:sldId id="290" r:id="rId26"/>
    <p:sldId id="283" r:id="rId27"/>
    <p:sldId id="29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1" clrIdx="0">
    <p:extLst>
      <p:ext uri="{19B8F6BF-5375-455C-9EA6-DF929625EA0E}">
        <p15:presenceInfo xmlns:p15="http://schemas.microsoft.com/office/powerpoint/2012/main" userId="d1f9bb08f56aab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D432F-2534-4D05-9D25-2D9E31921EA2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E8612-3008-4AB1-A749-2B528F6BD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31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77463" y="1300376"/>
            <a:ext cx="8637073" cy="1320080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+mj-ea"/>
              </a:rPr>
              <a:t>스마트 팜과 딥 러닝을 활용한</a:t>
            </a:r>
            <a:br>
              <a:rPr lang="en-US" altLang="ko-KR" sz="4000" dirty="0">
                <a:latin typeface="+mj-ea"/>
              </a:rPr>
            </a:br>
            <a:r>
              <a:rPr lang="ko-KR" altLang="en-US" sz="4000" dirty="0">
                <a:latin typeface="+mj-ea"/>
              </a:rPr>
              <a:t> 디지털 트윈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C45A9-0EC0-1015-F23D-2DD658B37B85}"/>
              </a:ext>
            </a:extLst>
          </p:cNvPr>
          <p:cNvSpPr txBox="1"/>
          <p:nvPr/>
        </p:nvSpPr>
        <p:spPr>
          <a:xfrm>
            <a:off x="8896071" y="2936631"/>
            <a:ext cx="26721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+mn-ea"/>
              </a:rPr>
              <a:t>소프트웨어학부</a:t>
            </a:r>
            <a:endParaRPr lang="en-US" altLang="ko-KR" b="1" dirty="0">
              <a:latin typeface="+mn-ea"/>
            </a:endParaRPr>
          </a:p>
          <a:p>
            <a:pPr algn="r"/>
            <a:r>
              <a:rPr lang="ko-KR" altLang="en-US" b="1" dirty="0" err="1">
                <a:latin typeface="+mn-ea"/>
              </a:rPr>
              <a:t>팀명</a:t>
            </a:r>
            <a:r>
              <a:rPr lang="en-US" altLang="ko-KR" b="1" dirty="0">
                <a:latin typeface="+mn-ea"/>
              </a:rPr>
              <a:t>: Clean Code</a:t>
            </a:r>
          </a:p>
          <a:p>
            <a:pPr algn="r"/>
            <a:endParaRPr lang="en-US" altLang="ko-KR" b="1" dirty="0">
              <a:latin typeface="+mn-ea"/>
            </a:endParaRPr>
          </a:p>
          <a:p>
            <a:pPr algn="r"/>
            <a:r>
              <a:rPr lang="en-US" altLang="ko-KR" sz="1600" b="1" dirty="0">
                <a:latin typeface="+mn-ea"/>
              </a:rPr>
              <a:t>201905013 </a:t>
            </a:r>
            <a:r>
              <a:rPr lang="ko-KR" altLang="en-US" sz="1600" b="1" dirty="0">
                <a:latin typeface="+mn-ea"/>
              </a:rPr>
              <a:t>순현상</a:t>
            </a:r>
            <a:endParaRPr lang="en-US" altLang="ko-KR" sz="1600" b="1" dirty="0">
              <a:latin typeface="+mn-ea"/>
            </a:endParaRPr>
          </a:p>
          <a:p>
            <a:pPr algn="r"/>
            <a:r>
              <a:rPr lang="en-US" altLang="ko-KR" sz="1600" b="1" dirty="0">
                <a:latin typeface="+mn-ea"/>
              </a:rPr>
              <a:t>201805013 </a:t>
            </a:r>
            <a:r>
              <a:rPr lang="ko-KR" altLang="en-US" sz="1600" b="1" dirty="0">
                <a:latin typeface="+mn-ea"/>
              </a:rPr>
              <a:t>이현준</a:t>
            </a:r>
            <a:endParaRPr lang="en-US" altLang="ko-KR" sz="1600" b="1" dirty="0">
              <a:latin typeface="+mn-ea"/>
            </a:endParaRPr>
          </a:p>
          <a:p>
            <a:pPr algn="r"/>
            <a:r>
              <a:rPr lang="en-US" altLang="ko-KR" sz="1600" b="1" dirty="0">
                <a:latin typeface="+mn-ea"/>
              </a:rPr>
              <a:t>201905031 </a:t>
            </a:r>
            <a:r>
              <a:rPr lang="ko-KR" altLang="en-US" sz="1600" b="1" dirty="0">
                <a:latin typeface="+mn-ea"/>
              </a:rPr>
              <a:t>서창희</a:t>
            </a:r>
            <a:endParaRPr lang="en-US" altLang="ko-KR" sz="1600" b="1" dirty="0">
              <a:latin typeface="+mn-ea"/>
            </a:endParaRPr>
          </a:p>
          <a:p>
            <a:pPr algn="r"/>
            <a:r>
              <a:rPr lang="en-US" altLang="ko-KR" sz="1600" b="1" dirty="0">
                <a:latin typeface="+mn-ea"/>
              </a:rPr>
              <a:t>201905057 </a:t>
            </a:r>
            <a:r>
              <a:rPr lang="ko-KR" altLang="en-US" sz="1600" b="1" dirty="0">
                <a:latin typeface="+mn-ea"/>
              </a:rPr>
              <a:t>조성훈</a:t>
            </a:r>
            <a:endParaRPr lang="en-US" altLang="ko-KR" sz="1600" b="1" dirty="0">
              <a:latin typeface="+mn-ea"/>
            </a:endParaRPr>
          </a:p>
          <a:p>
            <a:pPr algn="r"/>
            <a:r>
              <a:rPr lang="en-US" altLang="ko-KR" sz="1600" b="1" dirty="0">
                <a:latin typeface="+mn-ea"/>
              </a:rPr>
              <a:t>202105011 </a:t>
            </a:r>
            <a:r>
              <a:rPr lang="ko-KR" altLang="en-US" sz="1600" b="1" dirty="0">
                <a:latin typeface="+mn-ea"/>
              </a:rPr>
              <a:t>강지윤</a:t>
            </a:r>
            <a:endParaRPr lang="en-US" altLang="ko-KR" sz="1600" b="1" dirty="0">
              <a:latin typeface="+mn-ea"/>
            </a:endParaRPr>
          </a:p>
          <a:p>
            <a:pPr algn="r"/>
            <a:endParaRPr lang="en-US" altLang="ko-KR" sz="1600" b="1" dirty="0">
              <a:latin typeface="+mn-ea"/>
            </a:endParaRPr>
          </a:p>
          <a:p>
            <a:pPr algn="r"/>
            <a:r>
              <a:rPr lang="ko-KR" altLang="en-US" sz="1600" b="1" dirty="0">
                <a:latin typeface="+mn-ea"/>
              </a:rPr>
              <a:t>지도교수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ko-KR" altLang="en-US" sz="1600" b="1" dirty="0">
                <a:latin typeface="+mn-ea"/>
              </a:rPr>
              <a:t>하 옥 균</a:t>
            </a:r>
            <a:endParaRPr lang="en-US" altLang="ko-KR" sz="1600" b="1" dirty="0">
              <a:latin typeface="+mn-ea"/>
            </a:endParaRPr>
          </a:p>
          <a:p>
            <a:pPr algn="r"/>
            <a:r>
              <a:rPr lang="ko-KR" altLang="en-US" sz="1600" b="1" dirty="0">
                <a:latin typeface="+mn-ea"/>
              </a:rPr>
              <a:t>담당교수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ko-KR" altLang="en-US" sz="1600" b="1" dirty="0">
                <a:latin typeface="+mn-ea"/>
              </a:rPr>
              <a:t>윤 태 진</a:t>
            </a:r>
            <a:endParaRPr lang="en-US" altLang="ko-KR" sz="1600" b="1" dirty="0">
              <a:latin typeface="+mn-ea"/>
            </a:endParaRPr>
          </a:p>
          <a:p>
            <a:pPr algn="r"/>
            <a:r>
              <a:rPr lang="ko-KR" altLang="en-US" sz="1600" b="1" dirty="0">
                <a:latin typeface="+mn-ea"/>
              </a:rPr>
              <a:t>발표자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ko-KR" altLang="en-US" sz="1600" b="1" dirty="0">
                <a:latin typeface="+mn-ea"/>
              </a:rPr>
              <a:t>순 현 상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66251-B0EF-1AEE-62C1-4DED68797C65}"/>
              </a:ext>
            </a:extLst>
          </p:cNvPr>
          <p:cNvSpPr txBox="1"/>
          <p:nvPr/>
        </p:nvSpPr>
        <p:spPr>
          <a:xfrm>
            <a:off x="5310325" y="3429000"/>
            <a:ext cx="1571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2023-06-22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E70A6-163C-8E71-FD9F-8B66E9D941AC}"/>
              </a:ext>
            </a:extLst>
          </p:cNvPr>
          <p:cNvSpPr txBox="1"/>
          <p:nvPr/>
        </p:nvSpPr>
        <p:spPr>
          <a:xfrm>
            <a:off x="11372295" y="6312023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1/27</a:t>
            </a:r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6C18A-9226-4F1A-73A2-F4D5408A33F6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0F0AB-2399-50CE-8436-DD3ADFE08F59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41077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5894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2.4 H/W</a:t>
            </a:r>
            <a:r>
              <a:rPr lang="ko-KR" altLang="en-US" sz="4000" dirty="0">
                <a:latin typeface="+mj-ea"/>
                <a:ea typeface="+mj-ea"/>
              </a:rPr>
              <a:t> 구성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F519D8-23DF-F718-3B7C-E69089E2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41691" y="1888723"/>
            <a:ext cx="1924415" cy="30805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D5A0D3-623E-9791-AD2C-DF8CFB37A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81" y="1666202"/>
            <a:ext cx="3225594" cy="40066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8A819D-81B1-CEEE-9F41-106E3ACF7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76" y="2466792"/>
            <a:ext cx="2838494" cy="19358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F2A54-E070-CE84-363F-70F56E2FB7EE}"/>
              </a:ext>
            </a:extLst>
          </p:cNvPr>
          <p:cNvSpPr txBox="1"/>
          <p:nvPr/>
        </p:nvSpPr>
        <p:spPr>
          <a:xfrm>
            <a:off x="1737955" y="4467487"/>
            <a:ext cx="1615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ESP32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CAM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C7A9E-4D9F-1FDC-F1B9-514F8446B2CF}"/>
              </a:ext>
            </a:extLst>
          </p:cNvPr>
          <p:cNvSpPr txBox="1"/>
          <p:nvPr/>
        </p:nvSpPr>
        <p:spPr>
          <a:xfrm>
            <a:off x="4745108" y="4467487"/>
            <a:ext cx="1917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Mega2560 R3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1BD9D-7E37-8C0D-248E-55445090053A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10/27</a:t>
            </a:r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56C1D-B3B4-7414-6C26-21E7C320D030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74A91-75FB-1D75-30BF-FAD64FE44DFD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2650537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4" y="798119"/>
            <a:ext cx="8171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2.4 S/W</a:t>
            </a:r>
            <a:r>
              <a:rPr lang="ko-KR" altLang="en-US" sz="4000" dirty="0">
                <a:latin typeface="+mj-ea"/>
                <a:ea typeface="+mj-ea"/>
              </a:rPr>
              <a:t> 구성</a:t>
            </a:r>
            <a:r>
              <a:rPr lang="en-US" altLang="ko-KR" sz="4000" dirty="0">
                <a:latin typeface="+mj-ea"/>
                <a:ea typeface="+mj-ea"/>
              </a:rPr>
              <a:t>- Class Diagram</a:t>
            </a:r>
            <a:endParaRPr lang="ko-KR" altLang="en-US" sz="40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74721E-A86A-8D30-401A-D9C7CFAC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57" y="1779834"/>
            <a:ext cx="7175285" cy="38446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812A4-614B-B7CC-C092-6D94EE695253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11/27</a:t>
            </a:r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40D0C-86F1-735B-5A09-CA40DC240252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7B069-83D7-7C64-E822-8192B4AF44FF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158414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983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2.4 S/W</a:t>
            </a:r>
            <a:r>
              <a:rPr lang="ko-KR" altLang="en-US" sz="4000" dirty="0">
                <a:latin typeface="+mj-ea"/>
                <a:ea typeface="+mj-ea"/>
              </a:rPr>
              <a:t> 구성</a:t>
            </a:r>
            <a:r>
              <a:rPr lang="en-US" altLang="ko-KR" sz="4000" dirty="0">
                <a:latin typeface="+mj-ea"/>
                <a:ea typeface="+mj-ea"/>
              </a:rPr>
              <a:t>- Sequence Diagram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812A4-614B-B7CC-C092-6D94EE695253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12/27</a:t>
            </a:r>
            <a:endParaRPr lang="ko-KR" altLang="en-US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1663498"/>
            <a:ext cx="6267796" cy="4295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816F19-9548-6A0E-8D27-EF6FE9EB414B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7BA15-4AFD-C8B4-D502-D176A4BE1CB4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34722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2.5 </a:t>
            </a:r>
            <a:r>
              <a:rPr lang="ko-KR" altLang="en-US" sz="4000" dirty="0">
                <a:latin typeface="+mj-ea"/>
                <a:ea typeface="+mj-ea"/>
              </a:rPr>
              <a:t>개발과정 및 역할분담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D6C44E-0F3F-B28C-B2A1-1EFB3021E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800693"/>
              </p:ext>
            </p:extLst>
          </p:nvPr>
        </p:nvGraphicFramePr>
        <p:xfrm>
          <a:off x="1431538" y="1659663"/>
          <a:ext cx="8553015" cy="4132068"/>
        </p:xfrm>
        <a:graphic>
          <a:graphicData uri="http://schemas.openxmlformats.org/drawingml/2006/table">
            <a:tbl>
              <a:tblPr/>
              <a:tblGrid>
                <a:gridCol w="2089386">
                  <a:extLst>
                    <a:ext uri="{9D8B030D-6E8A-4147-A177-3AD203B41FA5}">
                      <a16:colId xmlns:a16="http://schemas.microsoft.com/office/drawing/2014/main" val="452955833"/>
                    </a:ext>
                  </a:extLst>
                </a:gridCol>
                <a:gridCol w="754952">
                  <a:extLst>
                    <a:ext uri="{9D8B030D-6E8A-4147-A177-3AD203B41FA5}">
                      <a16:colId xmlns:a16="http://schemas.microsoft.com/office/drawing/2014/main" val="663210832"/>
                    </a:ext>
                  </a:extLst>
                </a:gridCol>
                <a:gridCol w="405516">
                  <a:extLst>
                    <a:ext uri="{9D8B030D-6E8A-4147-A177-3AD203B41FA5}">
                      <a16:colId xmlns:a16="http://schemas.microsoft.com/office/drawing/2014/main" val="4129570738"/>
                    </a:ext>
                  </a:extLst>
                </a:gridCol>
                <a:gridCol w="405516">
                  <a:extLst>
                    <a:ext uri="{9D8B030D-6E8A-4147-A177-3AD203B41FA5}">
                      <a16:colId xmlns:a16="http://schemas.microsoft.com/office/drawing/2014/main" val="3340824074"/>
                    </a:ext>
                  </a:extLst>
                </a:gridCol>
                <a:gridCol w="405516">
                  <a:extLst>
                    <a:ext uri="{9D8B030D-6E8A-4147-A177-3AD203B41FA5}">
                      <a16:colId xmlns:a16="http://schemas.microsoft.com/office/drawing/2014/main" val="694547134"/>
                    </a:ext>
                  </a:extLst>
                </a:gridCol>
                <a:gridCol w="405516">
                  <a:extLst>
                    <a:ext uri="{9D8B030D-6E8A-4147-A177-3AD203B41FA5}">
                      <a16:colId xmlns:a16="http://schemas.microsoft.com/office/drawing/2014/main" val="3282006667"/>
                    </a:ext>
                  </a:extLst>
                </a:gridCol>
                <a:gridCol w="422940">
                  <a:extLst>
                    <a:ext uri="{9D8B030D-6E8A-4147-A177-3AD203B41FA5}">
                      <a16:colId xmlns:a16="http://schemas.microsoft.com/office/drawing/2014/main" val="3519046644"/>
                    </a:ext>
                  </a:extLst>
                </a:gridCol>
                <a:gridCol w="422940">
                  <a:extLst>
                    <a:ext uri="{9D8B030D-6E8A-4147-A177-3AD203B41FA5}">
                      <a16:colId xmlns:a16="http://schemas.microsoft.com/office/drawing/2014/main" val="2441172516"/>
                    </a:ext>
                  </a:extLst>
                </a:gridCol>
                <a:gridCol w="405516">
                  <a:extLst>
                    <a:ext uri="{9D8B030D-6E8A-4147-A177-3AD203B41FA5}">
                      <a16:colId xmlns:a16="http://schemas.microsoft.com/office/drawing/2014/main" val="1071577606"/>
                    </a:ext>
                  </a:extLst>
                </a:gridCol>
                <a:gridCol w="405516">
                  <a:extLst>
                    <a:ext uri="{9D8B030D-6E8A-4147-A177-3AD203B41FA5}">
                      <a16:colId xmlns:a16="http://schemas.microsoft.com/office/drawing/2014/main" val="517513564"/>
                    </a:ext>
                  </a:extLst>
                </a:gridCol>
                <a:gridCol w="405516">
                  <a:extLst>
                    <a:ext uri="{9D8B030D-6E8A-4147-A177-3AD203B41FA5}">
                      <a16:colId xmlns:a16="http://schemas.microsoft.com/office/drawing/2014/main" val="3601854536"/>
                    </a:ext>
                  </a:extLst>
                </a:gridCol>
                <a:gridCol w="404837">
                  <a:extLst>
                    <a:ext uri="{9D8B030D-6E8A-4147-A177-3AD203B41FA5}">
                      <a16:colId xmlns:a16="http://schemas.microsoft.com/office/drawing/2014/main" val="3011220156"/>
                    </a:ext>
                  </a:extLst>
                </a:gridCol>
                <a:gridCol w="404837">
                  <a:extLst>
                    <a:ext uri="{9D8B030D-6E8A-4147-A177-3AD203B41FA5}">
                      <a16:colId xmlns:a16="http://schemas.microsoft.com/office/drawing/2014/main" val="842321492"/>
                    </a:ext>
                  </a:extLst>
                </a:gridCol>
                <a:gridCol w="404837">
                  <a:extLst>
                    <a:ext uri="{9D8B030D-6E8A-4147-A177-3AD203B41FA5}">
                      <a16:colId xmlns:a16="http://schemas.microsoft.com/office/drawing/2014/main" val="3805638557"/>
                    </a:ext>
                  </a:extLst>
                </a:gridCol>
                <a:gridCol w="404837">
                  <a:extLst>
                    <a:ext uri="{9D8B030D-6E8A-4147-A177-3AD203B41FA5}">
                      <a16:colId xmlns:a16="http://schemas.microsoft.com/office/drawing/2014/main" val="3976368172"/>
                    </a:ext>
                  </a:extLst>
                </a:gridCol>
                <a:gridCol w="404837">
                  <a:extLst>
                    <a:ext uri="{9D8B030D-6E8A-4147-A177-3AD203B41FA5}">
                      <a16:colId xmlns:a16="http://schemas.microsoft.com/office/drawing/2014/main" val="469722678"/>
                    </a:ext>
                  </a:extLst>
                </a:gridCol>
              </a:tblGrid>
              <a:tr h="29828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추진내용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책임자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155869"/>
                  </a:ext>
                </a:extLst>
              </a:tr>
              <a:tr h="3046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3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주</a:t>
                      </a: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4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주</a:t>
                      </a: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1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주</a:t>
                      </a: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2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주</a:t>
                      </a: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420046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주제선정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751705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 구축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138909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객체 인식 데이터 학습</a:t>
                      </a:r>
                    </a:p>
                  </a:txBody>
                  <a:tcPr marL="43180" marR="43180" marT="11938" marB="1193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이현준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241253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통신 구현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순현상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79223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서버 및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DB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구축</a:t>
                      </a:r>
                    </a:p>
                  </a:txBody>
                  <a:tcPr marL="43180" marR="43180" marT="11938" marB="1193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조성훈</a:t>
                      </a: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153614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객체 판별 및 변환 알고리즘 구현 </a:t>
                      </a:r>
                    </a:p>
                  </a:txBody>
                  <a:tcPr marL="43180" marR="43180" marT="11938" marB="1193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서창희</a:t>
                      </a: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306180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애플리케이션 구현</a:t>
                      </a:r>
                    </a:p>
                  </a:txBody>
                  <a:tcPr marL="43180" marR="43180" marT="11938" marB="1193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강지윤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486277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현황 점검 및 테스트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57373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보고서 작성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43180" marR="43180" marT="11938" marB="119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6852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338E453-E7CC-AAEE-503A-B57E524906D9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13/27</a:t>
            </a:r>
            <a:endParaRPr lang="ko-KR" altLang="en-US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8F0F5-FF8E-880D-A2D4-B3291BF172A9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58B4D6-8E69-60C5-05BA-1BFE623F6C1A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124815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2.6 </a:t>
            </a:r>
            <a:r>
              <a:rPr lang="ko-KR" altLang="en-US" sz="4000" dirty="0">
                <a:latin typeface="+mj-ea"/>
                <a:ea typeface="+mj-ea"/>
              </a:rPr>
              <a:t>식물 분류 학습 모델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7D1AD3-E6F6-7021-33AC-77DB29B9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5" y="1716449"/>
            <a:ext cx="5174826" cy="3817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9BA070-952D-95CA-0DC6-F55FCF012E92}"/>
              </a:ext>
            </a:extLst>
          </p:cNvPr>
          <p:cNvSpPr txBox="1"/>
          <p:nvPr/>
        </p:nvSpPr>
        <p:spPr>
          <a:xfrm>
            <a:off x="6596108" y="2056160"/>
            <a:ext cx="490047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Teachable Machine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▶ 구글에서 만든 웹 기반의 인공지능 학습 툴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▶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식물의 성장 상태 하루 주기로 식별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▶ 식물상태 클래스별 약 </a:t>
            </a:r>
            <a:r>
              <a:rPr lang="en-US" altLang="ko-KR" b="1" dirty="0">
                <a:latin typeface="+mn-ea"/>
              </a:rPr>
              <a:t>1,000</a:t>
            </a:r>
            <a:r>
              <a:rPr lang="ko-KR" altLang="en-US" b="1" dirty="0">
                <a:latin typeface="+mn-ea"/>
              </a:rPr>
              <a:t>장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</a:t>
            </a:r>
            <a:r>
              <a:rPr lang="ko-KR" altLang="en-US" b="1" dirty="0">
                <a:latin typeface="+mn-ea"/>
              </a:rPr>
              <a:t>합계 </a:t>
            </a:r>
            <a:r>
              <a:rPr lang="en-US" altLang="ko-KR" b="1" dirty="0">
                <a:latin typeface="+mn-ea"/>
              </a:rPr>
              <a:t>4,000</a:t>
            </a:r>
            <a:r>
              <a:rPr lang="ko-KR" altLang="en-US" b="1" dirty="0">
                <a:latin typeface="+mn-ea"/>
              </a:rPr>
              <a:t>장 학습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69613-ED0C-73DA-BFC7-6CF4040B3D2F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14/27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E2AB5-D62F-32A7-BBB3-B87F090E13F7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4B7B3-26A5-FC55-09E2-7618B154B269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396392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2.6 </a:t>
            </a:r>
            <a:r>
              <a:rPr lang="ko-KR" altLang="en-US" sz="4000" dirty="0">
                <a:latin typeface="+mj-ea"/>
                <a:ea typeface="+mj-ea"/>
              </a:rPr>
              <a:t>식물 분류 학습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B934D-78C8-5A66-8466-622F7B8BFDA3}"/>
              </a:ext>
            </a:extLst>
          </p:cNvPr>
          <p:cNvSpPr txBox="1"/>
          <p:nvPr/>
        </p:nvSpPr>
        <p:spPr>
          <a:xfrm>
            <a:off x="1038685" y="1545499"/>
            <a:ext cx="62143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Data Augmentation?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▶ 가지고 있는 데이터 셋을 여러 가지 방법으로 증강하여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    실질적인 학습 데이터 셋의 규모를 키우는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8EB06A-A586-EDD1-A1DB-9B7F824D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6" y="2859865"/>
            <a:ext cx="1941947" cy="2654588"/>
          </a:xfrm>
          <a:prstGeom prst="rect">
            <a:avLst/>
          </a:prstGeom>
        </p:spPr>
      </p:pic>
      <p:sp>
        <p:nvSpPr>
          <p:cNvPr id="4" name="오른쪽 화살표 6">
            <a:extLst>
              <a:ext uri="{FF2B5EF4-FFF2-40B4-BE49-F238E27FC236}">
                <a16:creationId xmlns:a16="http://schemas.microsoft.com/office/drawing/2014/main" id="{AD1732E8-B399-4DF4-D579-597903EB1010}"/>
              </a:ext>
            </a:extLst>
          </p:cNvPr>
          <p:cNvSpPr/>
          <p:nvPr/>
        </p:nvSpPr>
        <p:spPr>
          <a:xfrm>
            <a:off x="3273703" y="3863886"/>
            <a:ext cx="923636" cy="646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042958-F40F-D254-6455-9D724E64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92" y="2866359"/>
            <a:ext cx="1941947" cy="2648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A8623D-6DEB-AB66-C38C-4B4F6A3D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40" y="2872853"/>
            <a:ext cx="1869355" cy="26545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68BB02-9206-6F65-0258-1102FC086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711" y="2859865"/>
            <a:ext cx="1941947" cy="2648094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BE95F88-3999-98DF-D41C-31D5E7FBF9DF}"/>
              </a:ext>
            </a:extLst>
          </p:cNvPr>
          <p:cNvSpPr txBox="1"/>
          <p:nvPr/>
        </p:nvSpPr>
        <p:spPr>
          <a:xfrm>
            <a:off x="5032320" y="5589488"/>
            <a:ext cx="90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n-ea"/>
              </a:rPr>
              <a:t>Noise</a:t>
            </a:r>
            <a:endParaRPr lang="ko-KR" altLang="en-US" b="1" dirty="0">
              <a:latin typeface="+mn-e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9A56ED2-3ED6-8A4F-04E4-4B0364393119}"/>
              </a:ext>
            </a:extLst>
          </p:cNvPr>
          <p:cNvSpPr txBox="1"/>
          <p:nvPr/>
        </p:nvSpPr>
        <p:spPr>
          <a:xfrm>
            <a:off x="7573187" y="5610591"/>
            <a:ext cx="90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n-ea"/>
              </a:rPr>
              <a:t>Rotate</a:t>
            </a:r>
            <a:endParaRPr lang="ko-KR" altLang="en-US" b="1" dirty="0">
              <a:latin typeface="+mn-ea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38C3E7A3-BAC9-DFB9-CB49-0D5BC20C9493}"/>
              </a:ext>
            </a:extLst>
          </p:cNvPr>
          <p:cNvSpPr txBox="1"/>
          <p:nvPr/>
        </p:nvSpPr>
        <p:spPr>
          <a:xfrm>
            <a:off x="10220586" y="5610591"/>
            <a:ext cx="90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n-ea"/>
              </a:rPr>
              <a:t>Invert</a:t>
            </a:r>
            <a:endParaRPr lang="ko-KR" altLang="en-US" b="1" dirty="0">
              <a:latin typeface="+mn-ea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9E59629-AD5A-E261-20D8-C5EACAF8F0C7}"/>
              </a:ext>
            </a:extLst>
          </p:cNvPr>
          <p:cNvSpPr txBox="1"/>
          <p:nvPr/>
        </p:nvSpPr>
        <p:spPr>
          <a:xfrm>
            <a:off x="991732" y="5610591"/>
            <a:ext cx="123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+mn-ea"/>
              </a:rPr>
              <a:t>원본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64FEA-6361-28CF-8950-6224AD77526E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15/27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49311-7820-678F-B4E6-58CD46B667DC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F19CC-89F8-1CEF-21B4-BABFFBB5CB3F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3726664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2.6 </a:t>
            </a:r>
            <a:r>
              <a:rPr lang="ko-KR" altLang="en-US" sz="4000" dirty="0">
                <a:latin typeface="+mj-ea"/>
                <a:ea typeface="+mj-ea"/>
              </a:rPr>
              <a:t>식물 분류 학습 모델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30731-8866-0DCB-BB06-EEE4D356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7" y="1552408"/>
            <a:ext cx="4399027" cy="35788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504ED9-212F-B3A6-9866-09C16A29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11" y="1552406"/>
            <a:ext cx="4860827" cy="3578887"/>
          </a:xfrm>
          <a:prstGeom prst="rect">
            <a:avLst/>
          </a:prstGeom>
        </p:spPr>
      </p:pic>
      <p:sp>
        <p:nvSpPr>
          <p:cNvPr id="7" name="오른쪽 화살표 6">
            <a:extLst>
              <a:ext uri="{FF2B5EF4-FFF2-40B4-BE49-F238E27FC236}">
                <a16:creationId xmlns:a16="http://schemas.microsoft.com/office/drawing/2014/main" id="{EDA092F8-E3F0-D2AD-87BC-5891A302AF16}"/>
              </a:ext>
            </a:extLst>
          </p:cNvPr>
          <p:cNvSpPr/>
          <p:nvPr/>
        </p:nvSpPr>
        <p:spPr>
          <a:xfrm>
            <a:off x="5848324" y="3105727"/>
            <a:ext cx="495351" cy="646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C93CD-EC11-6DE2-C79F-5E0CA21B3C81}"/>
              </a:ext>
            </a:extLst>
          </p:cNvPr>
          <p:cNvSpPr txBox="1"/>
          <p:nvPr/>
        </p:nvSpPr>
        <p:spPr>
          <a:xfrm>
            <a:off x="3295094" y="5351995"/>
            <a:ext cx="560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학습된 데이터 모델을 </a:t>
            </a:r>
            <a:r>
              <a:rPr lang="en-US" altLang="ko-KR" sz="2000" b="1" dirty="0">
                <a:latin typeface="+mn-ea"/>
              </a:rPr>
              <a:t>URL</a:t>
            </a:r>
            <a:r>
              <a:rPr lang="ko-KR" altLang="en-US" sz="2000" b="1" dirty="0">
                <a:latin typeface="+mn-ea"/>
              </a:rPr>
              <a:t>을 통해 서버와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162E7-23DC-2C30-3402-32016C6F80AF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16/27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E77CC-284C-6C51-8319-F5498C07B763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24732-005F-ED39-2B2A-194528742895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191199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2.6 </a:t>
            </a:r>
            <a:r>
              <a:rPr lang="ko-KR" altLang="en-US" sz="4000" dirty="0">
                <a:latin typeface="+mj-ea"/>
                <a:ea typeface="+mj-ea"/>
              </a:rPr>
              <a:t>식물 분류 학습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1A3EB3-2691-DBEC-D811-3C39C7EDF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6" y="1506005"/>
            <a:ext cx="7705820" cy="4397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28C15-C92A-10F3-90A0-F2B205B443B8}"/>
              </a:ext>
            </a:extLst>
          </p:cNvPr>
          <p:cNvSpPr txBox="1"/>
          <p:nvPr/>
        </p:nvSpPr>
        <p:spPr>
          <a:xfrm>
            <a:off x="8744506" y="3075057"/>
            <a:ext cx="33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식물의 상태가 정상적으로 판별되는 것을 확인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8954C-534F-456D-8FF1-E2F05FBB182D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17/27</a:t>
            </a:r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ABD83-E6F4-8D0F-21D2-044B1CEB3D28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6C79-8869-C744-2400-B68518D45D1C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6868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텍스트, 스크린샷, 로고, 도표이(가) 표시된 사진&#10;&#10;자동 생성된 설명">
            <a:extLst>
              <a:ext uri="{FF2B5EF4-FFF2-40B4-BE49-F238E27FC236}">
                <a16:creationId xmlns:a16="http://schemas.microsoft.com/office/drawing/2014/main" id="{80B070A0-AA75-E4C0-173B-C5499DF75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0270" y="2002559"/>
            <a:ext cx="4790481" cy="319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3F68DA-5B2C-71E6-CACC-543F5DD737F6}"/>
              </a:ext>
            </a:extLst>
          </p:cNvPr>
          <p:cNvSpPr txBox="1"/>
          <p:nvPr/>
        </p:nvSpPr>
        <p:spPr>
          <a:xfrm>
            <a:off x="6164717" y="2002559"/>
            <a:ext cx="5607071" cy="38211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ko-KR" sz="2000" b="1" dirty="0">
                <a:latin typeface="+mn-ea"/>
              </a:rPr>
              <a:t>MQTT?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ko-KR" sz="2000" b="1" dirty="0">
                <a:latin typeface="+mn-ea"/>
              </a:rPr>
              <a:t>▶ </a:t>
            </a:r>
            <a:r>
              <a:rPr lang="ko-KR" altLang="en-US" sz="2000" b="1" dirty="0">
                <a:latin typeface="+mn-ea"/>
              </a:rPr>
              <a:t>최소한의 전력과 패킷으로 통신을 하는 </a:t>
            </a:r>
            <a:endParaRPr lang="en-US" altLang="ko-KR" sz="2000" b="1" dirty="0">
              <a:latin typeface="+mn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ko-KR" altLang="en-US" sz="2000" b="1" dirty="0">
                <a:latin typeface="+mn-ea"/>
              </a:rPr>
              <a:t>    프로토콜</a:t>
            </a:r>
            <a:endParaRPr lang="en-US" altLang="ko-KR" sz="2000" b="1" dirty="0">
              <a:latin typeface="+mn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ko-KR" sz="2000" b="1" dirty="0">
                <a:latin typeface="+mn-ea"/>
              </a:rPr>
              <a:t>Broker?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ko-KR" sz="2000" b="1" dirty="0">
                <a:latin typeface="+mn-ea"/>
              </a:rPr>
              <a:t>▶ Publisher</a:t>
            </a:r>
            <a:r>
              <a:rPr lang="ko-KR" altLang="en-US" sz="2000" b="1" dirty="0">
                <a:latin typeface="+mn-ea"/>
              </a:rPr>
              <a:t>에게 메시지를 받아 메시지의</a:t>
            </a:r>
            <a:endParaRPr lang="en-US" altLang="ko-KR" sz="2000" b="1" dirty="0">
              <a:latin typeface="+mn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altLang="ko-KR" sz="2000" b="1" dirty="0">
                <a:latin typeface="+mn-ea"/>
              </a:rPr>
              <a:t>    Topic</a:t>
            </a:r>
            <a:r>
              <a:rPr lang="ko-KR" altLang="en-US" sz="2000" b="1" dirty="0">
                <a:latin typeface="+mn-ea"/>
              </a:rPr>
              <a:t>을 구독한 </a:t>
            </a:r>
            <a:r>
              <a:rPr lang="en-US" altLang="ko-KR" sz="2000" b="1" dirty="0">
                <a:latin typeface="+mn-ea"/>
              </a:rPr>
              <a:t>Client</a:t>
            </a:r>
            <a:r>
              <a:rPr lang="ko-KR" altLang="en-US" sz="2000" b="1" dirty="0">
                <a:latin typeface="+mn-ea"/>
              </a:rPr>
              <a:t>에게 전달해주는 역할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ABD63-5F6D-87A0-F861-52FA2F161721}"/>
              </a:ext>
            </a:extLst>
          </p:cNvPr>
          <p:cNvSpPr txBox="1"/>
          <p:nvPr/>
        </p:nvSpPr>
        <p:spPr>
          <a:xfrm>
            <a:off x="1038685" y="798119"/>
            <a:ext cx="9784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2.6 MQTT </a:t>
            </a:r>
            <a:r>
              <a:rPr lang="ko-KR" altLang="en-US" sz="4000" dirty="0">
                <a:latin typeface="+mj-ea"/>
                <a:ea typeface="+mj-ea"/>
              </a:rPr>
              <a:t>통신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1B879-C7E0-50F6-9FCD-288AFD8B4836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18/27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39825-7CF8-2C9E-B028-64EFE7EE81F6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8ADDB-2E48-32A6-FE82-F35DE02F8046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350167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2.6 MQTT </a:t>
            </a:r>
            <a:r>
              <a:rPr lang="ko-KR" altLang="en-US" sz="4000" dirty="0">
                <a:latin typeface="+mj-ea"/>
                <a:ea typeface="+mj-ea"/>
              </a:rPr>
              <a:t>통신 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AE5338-0325-F6F8-C92E-B008643B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5" y="1834711"/>
            <a:ext cx="4455002" cy="34796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704C12-045C-E831-8385-C7E9A35C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693" y="2537942"/>
            <a:ext cx="5224622" cy="1782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DA127-3640-EC33-B9E2-233E4480B731}"/>
              </a:ext>
            </a:extLst>
          </p:cNvPr>
          <p:cNvSpPr txBox="1"/>
          <p:nvPr/>
        </p:nvSpPr>
        <p:spPr>
          <a:xfrm>
            <a:off x="6175105" y="4580878"/>
            <a:ext cx="473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Node-Red</a:t>
            </a:r>
            <a:r>
              <a:rPr lang="ko-KR" altLang="en-US" sz="2000" b="1" dirty="0">
                <a:latin typeface="+mn-ea"/>
              </a:rPr>
              <a:t>와 연동하기 위해 정보 기입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F1D78-34CC-E409-443C-37E891252AC9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19/27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01FEF-DC9B-B037-C4FB-FBE4672E6FFF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6DAEA-BB8A-E999-CE8D-8FA262B6A49E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60541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59DDA8-46CB-CC13-0B0B-F84B135BB2E8}"/>
              </a:ext>
            </a:extLst>
          </p:cNvPr>
          <p:cNvSpPr txBox="1"/>
          <p:nvPr/>
        </p:nvSpPr>
        <p:spPr>
          <a:xfrm>
            <a:off x="825623" y="1207363"/>
            <a:ext cx="1553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ECF9C-AEC3-14DE-10AF-11A41A889439}"/>
              </a:ext>
            </a:extLst>
          </p:cNvPr>
          <p:cNvSpPr txBox="1"/>
          <p:nvPr/>
        </p:nvSpPr>
        <p:spPr>
          <a:xfrm>
            <a:off x="2379216" y="1207363"/>
            <a:ext cx="680917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atin typeface="+mn-ea"/>
              </a:rPr>
              <a:t>프로젝트 개요</a:t>
            </a:r>
            <a:endParaRPr lang="en-US" altLang="ko-KR" sz="2000" b="1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	1.1 </a:t>
            </a:r>
            <a:r>
              <a:rPr lang="ko-KR" altLang="en-US" sz="1600" dirty="0">
                <a:latin typeface="+mn-ea"/>
              </a:rPr>
              <a:t>선정배경 및 필요성</a:t>
            </a:r>
            <a:endParaRPr lang="en-US" altLang="ko-KR" sz="1600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2. </a:t>
            </a:r>
            <a:r>
              <a:rPr lang="ko-KR" altLang="en-US" sz="2000" b="1" dirty="0">
                <a:latin typeface="+mn-ea"/>
              </a:rPr>
              <a:t>작품 설명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	</a:t>
            </a:r>
            <a:r>
              <a:rPr lang="en-US" altLang="ko-KR" sz="1600" dirty="0">
                <a:latin typeface="+mn-ea"/>
              </a:rPr>
              <a:t>2.1 </a:t>
            </a:r>
            <a:r>
              <a:rPr lang="ko-KR" altLang="en-US" sz="1600" dirty="0">
                <a:latin typeface="+mn-ea"/>
              </a:rPr>
              <a:t>개발 아이디어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	2.2 </a:t>
            </a:r>
            <a:r>
              <a:rPr lang="ko-KR" altLang="en-US" sz="1600" dirty="0">
                <a:latin typeface="+mn-ea"/>
              </a:rPr>
              <a:t>시스템 운용도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	2.3 </a:t>
            </a:r>
            <a:r>
              <a:rPr lang="ko-KR" altLang="en-US" sz="1600" dirty="0">
                <a:latin typeface="+mn-ea"/>
              </a:rPr>
              <a:t>기능 동작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	2.4 H/W </a:t>
            </a:r>
            <a:r>
              <a:rPr lang="ko-KR" altLang="en-US" sz="1600" dirty="0">
                <a:latin typeface="+mn-ea"/>
              </a:rPr>
              <a:t>및 </a:t>
            </a:r>
            <a:r>
              <a:rPr lang="en-US" altLang="ko-KR" sz="1600" dirty="0">
                <a:latin typeface="+mn-ea"/>
              </a:rPr>
              <a:t>S/W</a:t>
            </a:r>
            <a:r>
              <a:rPr lang="ko-KR" altLang="en-US" sz="1600" dirty="0">
                <a:latin typeface="+mn-ea"/>
              </a:rPr>
              <a:t> 구성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	2.5 </a:t>
            </a:r>
            <a:r>
              <a:rPr lang="ko-KR" altLang="en-US" sz="1600" dirty="0">
                <a:latin typeface="+mn-ea"/>
              </a:rPr>
              <a:t>개발과정 및 역할분담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	2.6 </a:t>
            </a:r>
            <a:r>
              <a:rPr lang="ko-KR" altLang="en-US" sz="1600" dirty="0">
                <a:latin typeface="+mn-ea"/>
              </a:rPr>
              <a:t>구현</a:t>
            </a:r>
            <a:endParaRPr lang="en-US" altLang="ko-KR" sz="1600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3. </a:t>
            </a:r>
            <a:r>
              <a:rPr lang="ko-KR" altLang="en-US" sz="2000" b="1" dirty="0">
                <a:latin typeface="+mn-ea"/>
              </a:rPr>
              <a:t>테스트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4. </a:t>
            </a:r>
            <a:r>
              <a:rPr lang="ko-KR" altLang="en-US" sz="2000" b="1" dirty="0">
                <a:latin typeface="+mn-ea"/>
              </a:rPr>
              <a:t>기대효과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E072F-BB59-4D4B-F9BC-749315888538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2/27</a:t>
            </a:r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871DE-35D6-16BA-A72C-893F8CE16A07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B744-D304-5EFD-265F-FEE3183534C2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2495441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2.6 MQTT </a:t>
            </a:r>
            <a:r>
              <a:rPr lang="ko-KR" altLang="en-US" sz="4000" dirty="0">
                <a:latin typeface="+mj-ea"/>
                <a:ea typeface="+mj-ea"/>
              </a:rPr>
              <a:t>통신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FC1C9A-EB57-03F1-2A51-64D565A0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03" y="2242164"/>
            <a:ext cx="6143351" cy="20746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877479-A950-B7AA-8438-9AF67C69A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7" r="518" b="49898"/>
          <a:stretch/>
        </p:blipFill>
        <p:spPr>
          <a:xfrm>
            <a:off x="971601" y="1582677"/>
            <a:ext cx="1982988" cy="3393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A6C377-AD0E-D385-3AA0-3F02B0905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72" r="518" b="-153"/>
          <a:stretch/>
        </p:blipFill>
        <p:spPr>
          <a:xfrm>
            <a:off x="2952995" y="1582677"/>
            <a:ext cx="1982988" cy="3405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498C0-3459-51DA-A07B-8A2C1B221024}"/>
              </a:ext>
            </a:extLst>
          </p:cNvPr>
          <p:cNvSpPr txBox="1"/>
          <p:nvPr/>
        </p:nvSpPr>
        <p:spPr>
          <a:xfrm>
            <a:off x="595972" y="5076450"/>
            <a:ext cx="471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Broker </a:t>
            </a:r>
            <a:r>
              <a:rPr lang="ko-KR" altLang="en-US" sz="2000" b="1" dirty="0">
                <a:latin typeface="+mn-ea"/>
              </a:rPr>
              <a:t>주소와 </a:t>
            </a:r>
            <a:r>
              <a:rPr lang="en-US" altLang="ko-KR" sz="2000" b="1" dirty="0">
                <a:latin typeface="+mn-ea"/>
              </a:rPr>
              <a:t>Port</a:t>
            </a:r>
            <a:r>
              <a:rPr lang="ko-KR" altLang="en-US" sz="2000" b="1" dirty="0">
                <a:latin typeface="+mn-ea"/>
              </a:rPr>
              <a:t>번호 동일하게 지정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3D04D-EAC3-BB1F-F45C-B695C015D68D}"/>
              </a:ext>
            </a:extLst>
          </p:cNvPr>
          <p:cNvSpPr txBox="1"/>
          <p:nvPr/>
        </p:nvSpPr>
        <p:spPr>
          <a:xfrm>
            <a:off x="6104878" y="5076450"/>
            <a:ext cx="474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Topic</a:t>
            </a:r>
            <a:r>
              <a:rPr lang="ko-KR" altLang="en-US" sz="2000" b="1" dirty="0">
                <a:latin typeface="+mn-ea"/>
              </a:rPr>
              <a:t>을 </a:t>
            </a:r>
            <a:r>
              <a:rPr lang="en-US" altLang="ko-KR" sz="2000" b="1" dirty="0">
                <a:latin typeface="+mn-ea"/>
              </a:rPr>
              <a:t>Node-Red</a:t>
            </a:r>
            <a:r>
              <a:rPr lang="ko-KR" altLang="en-US" sz="2000" b="1" dirty="0">
                <a:latin typeface="+mn-ea"/>
              </a:rPr>
              <a:t>와 동일하게 기입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55FA4-6E4F-0667-3D24-FD4570B68B1B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20/27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6A6E3-910F-F99A-0FA1-6B4576AEBF25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EA998-D1A4-3666-6953-C7E72F2EB28B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2166385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2.6 APP </a:t>
            </a:r>
            <a:r>
              <a:rPr lang="ko-KR" altLang="en-US" sz="4000" dirty="0">
                <a:latin typeface="+mj-ea"/>
                <a:ea typeface="+mj-ea"/>
              </a:rPr>
              <a:t>구성 및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8AF4B-51A2-2551-A398-1F0583E26F1D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21/27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FA92303D-420E-21E2-1752-E626189C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35" y="1492875"/>
            <a:ext cx="2478944" cy="44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03435" y="1492875"/>
            <a:ext cx="2478944" cy="1081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62861" y="2293732"/>
            <a:ext cx="50094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블루투스 연결 기능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dirty="0"/>
              <a:t>▶ </a:t>
            </a:r>
            <a:r>
              <a:rPr lang="ko-KR" altLang="en-US" sz="2000" b="1" dirty="0">
                <a:latin typeface="+mn-ea"/>
              </a:rPr>
              <a:t>연결하기 선택 시 블루투스 연결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b="1" dirty="0">
              <a:latin typeface="+mn-ea"/>
            </a:endParaRPr>
          </a:p>
          <a:p>
            <a:r>
              <a:rPr lang="ko-KR" altLang="en-US" sz="2000" dirty="0"/>
              <a:t>▶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연결끊기</a:t>
            </a:r>
            <a:r>
              <a:rPr lang="ko-KR" altLang="en-US" sz="2000" b="1" dirty="0">
                <a:latin typeface="+mn-ea"/>
              </a:rPr>
              <a:t> 선택 시 블루투스 연결 해제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3435" y="2574758"/>
            <a:ext cx="2478944" cy="1753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54664" y="2303000"/>
            <a:ext cx="47365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캐릭터 이미지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▶ 식물 분류 학습 모델을 통해 캐릭터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   </a:t>
            </a:r>
            <a:r>
              <a:rPr lang="ko-KR" altLang="en-US" sz="2000" b="1" dirty="0">
                <a:latin typeface="+mn-ea"/>
              </a:rPr>
              <a:t>이미지 띄움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▶ 상태에 맞는 캐릭터의 기분을 표현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▶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기분 상태에 따른 메시지 출력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3435" y="4328156"/>
            <a:ext cx="2478944" cy="637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1058" y="2303000"/>
            <a:ext cx="56067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+mn-ea"/>
              </a:rPr>
              <a:t>액추에이터</a:t>
            </a:r>
            <a:r>
              <a:rPr lang="ko-KR" altLang="en-US" sz="2000" b="1" dirty="0">
                <a:latin typeface="+mn-ea"/>
              </a:rPr>
              <a:t> 제어 기능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dirty="0"/>
              <a:t>▶ </a:t>
            </a:r>
            <a:r>
              <a:rPr lang="en-US" altLang="ko-KR" sz="2000" b="1" dirty="0">
                <a:latin typeface="+mn-ea"/>
              </a:rPr>
              <a:t>LED</a:t>
            </a:r>
            <a:r>
              <a:rPr lang="ko-KR" altLang="en-US" sz="2000" b="1" dirty="0">
                <a:latin typeface="+mn-ea"/>
              </a:rPr>
              <a:t>바 이동시 스마트 팜의 </a:t>
            </a:r>
            <a:r>
              <a:rPr lang="en-US" altLang="ko-KR" sz="2000" b="1" dirty="0">
                <a:latin typeface="+mn-ea"/>
              </a:rPr>
              <a:t>LED </a:t>
            </a:r>
            <a:r>
              <a:rPr lang="ko-KR" altLang="en-US" sz="2000" b="1" dirty="0">
                <a:latin typeface="+mn-ea"/>
              </a:rPr>
              <a:t>단계별 제어</a:t>
            </a:r>
            <a:endParaRPr lang="en-US" altLang="ko-KR" sz="2000" b="1" dirty="0">
              <a:latin typeface="+mn-ea"/>
            </a:endParaRPr>
          </a:p>
          <a:p>
            <a:endParaRPr lang="en-US" altLang="ko-KR" sz="2000" dirty="0"/>
          </a:p>
          <a:p>
            <a:r>
              <a:rPr lang="ko-KR" altLang="en-US" sz="2000" dirty="0"/>
              <a:t>▶ </a:t>
            </a:r>
            <a:r>
              <a:rPr lang="ko-KR" altLang="en-US" sz="2000" b="1" dirty="0">
                <a:latin typeface="+mn-ea"/>
              </a:rPr>
              <a:t>식물 성장 보조 기능의 </a:t>
            </a:r>
            <a:r>
              <a:rPr lang="en-US" altLang="ko-KR" sz="2000" b="1" dirty="0">
                <a:latin typeface="+mn-ea"/>
              </a:rPr>
              <a:t>ON/OFF </a:t>
            </a:r>
            <a:r>
              <a:rPr lang="ko-KR" altLang="en-US" sz="2000" b="1" dirty="0">
                <a:latin typeface="+mn-ea"/>
              </a:rPr>
              <a:t>제어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03435" y="4965774"/>
            <a:ext cx="2478944" cy="977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62861" y="2303000"/>
            <a:ext cx="54086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식물성장 환경 센서와 그래프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dirty="0"/>
              <a:t>▶ </a:t>
            </a:r>
            <a:r>
              <a:rPr lang="ko-KR" altLang="en-US" sz="2000" b="1" dirty="0">
                <a:latin typeface="+mn-ea"/>
              </a:rPr>
              <a:t>스마트 팜의 센서 값 표시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dirty="0"/>
              <a:t>▶ </a:t>
            </a:r>
            <a:r>
              <a:rPr lang="ko-KR" altLang="en-US" sz="2000" b="1" dirty="0"/>
              <a:t>센서 값을 기반으로 그래프 표시</a:t>
            </a:r>
            <a:endParaRPr lang="en-US" altLang="ko-KR" sz="2000" b="1" dirty="0">
              <a:latin typeface="+mn-ea"/>
            </a:endParaRPr>
          </a:p>
          <a:p>
            <a:endParaRPr lang="ko-KR" altLang="en-US" sz="2000" b="1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74AC181-EB72-2BD2-3A0C-C919FB2B8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43"/>
          <a:stretch/>
        </p:blipFill>
        <p:spPr>
          <a:xfrm>
            <a:off x="3728380" y="4429854"/>
            <a:ext cx="2362530" cy="147596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728116" y="4438638"/>
            <a:ext cx="2362530" cy="1488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74AC181-EB72-2BD2-3A0C-C919FB2B8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83"/>
          <a:stretch/>
        </p:blipFill>
        <p:spPr>
          <a:xfrm>
            <a:off x="3716084" y="3500415"/>
            <a:ext cx="2362530" cy="84906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07887" y="3506228"/>
            <a:ext cx="2362530" cy="855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F42B9-6C3D-490B-659E-C05107B2C437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42CAD-033D-135A-E991-348F44564B4A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9811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4" grpId="0"/>
      <p:bldP spid="16" grpId="3" animBg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2.6 APP </a:t>
            </a:r>
            <a:r>
              <a:rPr lang="ko-KR" altLang="en-US" sz="4000" dirty="0">
                <a:latin typeface="+mj-ea"/>
                <a:ea typeface="+mj-ea"/>
              </a:rPr>
              <a:t>구성 및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8AF4B-51A2-2551-A398-1F0583E26F1D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22/27</a:t>
            </a:r>
            <a:endParaRPr lang="ko-KR" altLang="en-US" dirty="0">
              <a:latin typeface="+mn-ea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5112E078-17CF-E154-4FAB-BCCB83F2B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107" y="1426894"/>
            <a:ext cx="2324100" cy="42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6">
            <a:extLst>
              <a:ext uri="{FF2B5EF4-FFF2-40B4-BE49-F238E27FC236}">
                <a16:creationId xmlns:a16="http://schemas.microsoft.com/office/drawing/2014/main" id="{F6985FF5-FE1C-0DA6-8D56-10DA2C6CB0A5}"/>
              </a:ext>
            </a:extLst>
          </p:cNvPr>
          <p:cNvSpPr/>
          <p:nvPr/>
        </p:nvSpPr>
        <p:spPr>
          <a:xfrm>
            <a:off x="5848324" y="3105727"/>
            <a:ext cx="495351" cy="646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>
              <a:latin typeface="+mn-ea"/>
            </a:endParaRP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FA92303D-420E-21E2-1752-E626189C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482" y="1426894"/>
            <a:ext cx="2333625" cy="42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041E16-7C16-A2E1-871C-8DBA8D0E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0" y="2083257"/>
            <a:ext cx="4811697" cy="2934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99FDE2-B787-DE14-B2EF-2E9467BD7383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39F6D-7745-5BDE-9024-DDE0893ABEF9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51AA8-3F7E-876B-1EB3-68F5837C3E37}"/>
              </a:ext>
            </a:extLst>
          </p:cNvPr>
          <p:cNvSpPr txBox="1"/>
          <p:nvPr/>
        </p:nvSpPr>
        <p:spPr>
          <a:xfrm>
            <a:off x="1110727" y="5195174"/>
            <a:ext cx="447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센서 값에 따른 식물 </a:t>
            </a:r>
            <a:r>
              <a:rPr lang="ko-KR" altLang="en-US" sz="2000" b="1" dirty="0" err="1"/>
              <a:t>상태별</a:t>
            </a:r>
            <a:r>
              <a:rPr lang="ko-KR" altLang="en-US" sz="2000" b="1" dirty="0"/>
              <a:t> 표정 표시</a:t>
            </a:r>
          </a:p>
        </p:txBody>
      </p:sp>
    </p:spTree>
    <p:extLst>
      <p:ext uri="{BB962C8B-B14F-4D97-AF65-F5344CB8AC3E}">
        <p14:creationId xmlns:p14="http://schemas.microsoft.com/office/powerpoint/2010/main" val="331210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2.6 APP </a:t>
            </a:r>
            <a:r>
              <a:rPr lang="ko-KR" altLang="en-US" sz="4000" dirty="0">
                <a:latin typeface="+mj-ea"/>
                <a:ea typeface="+mj-ea"/>
              </a:rPr>
              <a:t>구성 및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3BB66-2C1C-072D-BDBF-DB78664635BD}"/>
              </a:ext>
            </a:extLst>
          </p:cNvPr>
          <p:cNvSpPr txBox="1"/>
          <p:nvPr/>
        </p:nvSpPr>
        <p:spPr>
          <a:xfrm>
            <a:off x="7723573" y="5751506"/>
            <a:ext cx="364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App Inventor</a:t>
            </a:r>
            <a:r>
              <a:rPr lang="ko-KR" altLang="en-US" sz="2000" b="1" dirty="0">
                <a:latin typeface="+mn-ea"/>
              </a:rPr>
              <a:t>로 구현된 화면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4AC181-EB72-2BD2-3A0C-C919FB2B8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934" y="3429000"/>
            <a:ext cx="2362530" cy="2344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8AF4B-51A2-2551-A398-1F0583E26F1D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23/27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F47400-BCE9-137B-D3AF-FD3093A5C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84" y="1658286"/>
            <a:ext cx="5832633" cy="40932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40CF8E-1177-F1A1-414D-F5C564952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758" y="1658286"/>
            <a:ext cx="2431735" cy="4093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0E0C02-4858-400D-7196-CBEBB990E35E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3B0BB-760B-E648-2A91-2E2626CB832C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121986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3. </a:t>
            </a:r>
            <a:r>
              <a:rPr lang="ko-KR" altLang="en-US" sz="4000" dirty="0">
                <a:latin typeface="+mj-ea"/>
                <a:ea typeface="+mj-ea"/>
              </a:rPr>
              <a:t>테스트</a:t>
            </a:r>
            <a:r>
              <a:rPr lang="en-US" altLang="ko-KR" sz="4000" dirty="0">
                <a:latin typeface="+mj-ea"/>
                <a:ea typeface="+mj-ea"/>
              </a:rPr>
              <a:t>-</a:t>
            </a:r>
            <a:r>
              <a:rPr lang="ko-KR" altLang="en-US" sz="4000" dirty="0">
                <a:latin typeface="+mj-ea"/>
                <a:ea typeface="+mj-ea"/>
              </a:rPr>
              <a:t>식물 식별</a:t>
            </a:r>
          </a:p>
        </p:txBody>
      </p:sp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2167EECE-C29E-3B9D-4D92-8AD3D794A5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425" y="1506005"/>
            <a:ext cx="9572625" cy="4553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021A06-086C-951C-896B-1621AD531425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24/27</a:t>
            </a:r>
            <a:endParaRPr lang="ko-KR" altLang="en-US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CAF99-84A5-F09E-5B9B-63E3FB742077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FFC88-D273-7214-D0D0-DC9579A1E19D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422986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1011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3. </a:t>
            </a:r>
            <a:r>
              <a:rPr lang="ko-KR" altLang="en-US" sz="4000" dirty="0">
                <a:latin typeface="+mj-ea"/>
                <a:ea typeface="+mj-ea"/>
              </a:rPr>
              <a:t>테스트</a:t>
            </a:r>
            <a:r>
              <a:rPr lang="en-US" altLang="ko-KR" sz="4000" dirty="0">
                <a:latin typeface="+mj-ea"/>
                <a:ea typeface="+mj-ea"/>
              </a:rPr>
              <a:t>-</a:t>
            </a:r>
            <a:r>
              <a:rPr lang="ko-KR" altLang="en-US" sz="4000" dirty="0">
                <a:latin typeface="+mj-ea"/>
                <a:ea typeface="+mj-ea"/>
              </a:rPr>
              <a:t>식물 식별에 따른 사용자 앱 화면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EEFCD-03B1-CA59-D93B-201C3BF6717A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25/27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테스트">
            <a:hlinkClick r:id="" action="ppaction://media"/>
            <a:extLst>
              <a:ext uri="{FF2B5EF4-FFF2-40B4-BE49-F238E27FC236}">
                <a16:creationId xmlns:a16="http://schemas.microsoft.com/office/drawing/2014/main" id="{955AC64B-BF87-3907-96DB-9C5A9D1F41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8685" y="1506006"/>
            <a:ext cx="9854216" cy="4553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4F803-CDB2-C2DD-B532-71DDD7648A29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3320B-E5C2-FE65-6EF4-46D3A3E9DFED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20386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4. </a:t>
            </a:r>
            <a:r>
              <a:rPr lang="ko-KR" altLang="en-US" sz="4000" dirty="0">
                <a:latin typeface="+mj-ea"/>
                <a:ea typeface="+mj-ea"/>
              </a:rPr>
              <a:t>기대효과 및 </a:t>
            </a:r>
            <a:r>
              <a:rPr lang="ko-KR" altLang="en-US" sz="4000" dirty="0" err="1">
                <a:latin typeface="+mj-ea"/>
                <a:ea typeface="+mj-ea"/>
              </a:rPr>
              <a:t>보완사항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1D55E-7ED4-70C1-E3C7-2BEF768641BF}"/>
              </a:ext>
            </a:extLst>
          </p:cNvPr>
          <p:cNvSpPr txBox="1"/>
          <p:nvPr/>
        </p:nvSpPr>
        <p:spPr>
          <a:xfrm>
            <a:off x="1038685" y="2071828"/>
            <a:ext cx="68180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▶ 심리적인 측면에서 키우는 식물과의 교감 향상을 통해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    우울증 개선에 도움을 줄 수 있음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▶ 식물의 표정 종류를 늘릴 필요가 있으며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마찬가지로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   </a:t>
            </a:r>
            <a:r>
              <a:rPr lang="ko-KR" altLang="en-US" sz="2000" b="1" dirty="0">
                <a:latin typeface="+mn-ea"/>
              </a:rPr>
              <a:t>센서 요인도 늘려 다양한 환경 변수에 대한 데이터를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   </a:t>
            </a:r>
            <a:r>
              <a:rPr lang="ko-KR" altLang="en-US" sz="2000" b="1" dirty="0">
                <a:latin typeface="+mn-ea"/>
              </a:rPr>
              <a:t>확보할 필요가 있음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   </a:t>
            </a:r>
          </a:p>
          <a:p>
            <a:endParaRPr lang="ko-KR" altLang="en-US" sz="2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9A5B4-308B-7273-C132-C7EEBD16D08A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26/27</a:t>
            </a:r>
            <a:endParaRPr lang="ko-KR" altLang="en-US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FD85C-1C2E-AF50-7BE5-19EA5EAE41DB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9804F-E930-7601-DE34-4C639293DCF5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1100124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A467-BBCC-E2A9-79F4-F9BC27EF2882}"/>
              </a:ext>
            </a:extLst>
          </p:cNvPr>
          <p:cNvSpPr txBox="1"/>
          <p:nvPr/>
        </p:nvSpPr>
        <p:spPr>
          <a:xfrm>
            <a:off x="5425736" y="2721114"/>
            <a:ext cx="1340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+mn-ea"/>
              </a:rPr>
              <a:t>QnA</a:t>
            </a:r>
            <a:endParaRPr lang="ko-KR" altLang="en-US" sz="4000" b="1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16CAD-B7FF-EC14-E698-B60C4D5B84D2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27/27</a:t>
            </a:r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50A7C-CD44-1458-EF8F-16928275215E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FF347-6995-B44F-BCA5-AB9959F76B94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556106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259CC7-511F-00A9-5ACA-927BAFD72468}"/>
              </a:ext>
            </a:extLst>
          </p:cNvPr>
          <p:cNvSpPr txBox="1"/>
          <p:nvPr/>
        </p:nvSpPr>
        <p:spPr>
          <a:xfrm>
            <a:off x="1038685" y="798119"/>
            <a:ext cx="5894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1.1 </a:t>
            </a:r>
            <a:r>
              <a:rPr lang="ko-KR" altLang="en-US" sz="4000" dirty="0">
                <a:latin typeface="+mj-ea"/>
                <a:ea typeface="+mj-ea"/>
              </a:rPr>
              <a:t>선정배경 및 필요성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C1EE8-0FCC-5357-2112-048190AF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73" y="1506005"/>
            <a:ext cx="9627285" cy="4483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3F62C-E834-5C84-E283-386287BF1B26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3/27</a:t>
            </a:r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7825F-7E61-10DA-E6FA-4DF4E472729F}"/>
              </a:ext>
            </a:extLst>
          </p:cNvPr>
          <p:cNvSpPr txBox="1"/>
          <p:nvPr/>
        </p:nvSpPr>
        <p:spPr>
          <a:xfrm>
            <a:off x="587229" y="6320412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1673F-B699-D548-9EAD-F14F45F05DDE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222817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259CC7-511F-00A9-5ACA-927BAFD72468}"/>
              </a:ext>
            </a:extLst>
          </p:cNvPr>
          <p:cNvSpPr txBox="1"/>
          <p:nvPr/>
        </p:nvSpPr>
        <p:spPr>
          <a:xfrm>
            <a:off x="1038685" y="798119"/>
            <a:ext cx="5894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1.1 </a:t>
            </a:r>
            <a:r>
              <a:rPr lang="ko-KR" altLang="en-US" sz="4000" dirty="0">
                <a:latin typeface="+mj-ea"/>
                <a:ea typeface="+mj-ea"/>
              </a:rPr>
              <a:t>선정배경 및 필요성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3F62C-E834-5C84-E283-386287BF1B26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4/27</a:t>
            </a:r>
            <a:endParaRPr lang="ko-KR" altLang="en-US" dirty="0">
              <a:latin typeface="+mn-ea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5D73FA7F-D652-C388-F443-D03CAE729B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90765" y="3276599"/>
            <a:ext cx="2457635" cy="245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8B8D9A-1A69-E4DE-539A-93B196E0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85" y="1506005"/>
            <a:ext cx="9626400" cy="4399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1E8AB-4252-43AB-0A3C-55C59D91692A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DE9833-243A-6F19-7960-82CBFCB89F47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355909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F12A51-6645-54F2-480E-7916869506F0}"/>
              </a:ext>
            </a:extLst>
          </p:cNvPr>
          <p:cNvSpPr txBox="1"/>
          <p:nvPr/>
        </p:nvSpPr>
        <p:spPr>
          <a:xfrm>
            <a:off x="6201424" y="1859339"/>
            <a:ext cx="58455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▶  식물 키우기와 관련된 산업이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꾸준히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상승세에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 </a:t>
            </a:r>
            <a:r>
              <a:rPr lang="ko-KR" altLang="en-US" b="1" dirty="0">
                <a:latin typeface="+mn-ea"/>
              </a:rPr>
              <a:t>있음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▶  반려식물은 반려동물에 비해 정적이어서 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     교감 측면 에서 부실한 점이 많음 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▶  반려식물에 흥미가 있는 사람들을 대상으로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 </a:t>
            </a:r>
            <a:r>
              <a:rPr lang="ko-KR" altLang="en-US" b="1" dirty="0">
                <a:latin typeface="+mn-ea"/>
              </a:rPr>
              <a:t>식물을 키우는 데에 들어가는 노력을 줄이면서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 </a:t>
            </a:r>
            <a:r>
              <a:rPr lang="ko-KR" altLang="en-US" b="1" dirty="0">
                <a:latin typeface="+mn-ea"/>
              </a:rPr>
              <a:t>식물과의 교감을 높일 수 있는 앱을 개발함</a:t>
            </a:r>
            <a:endParaRPr lang="en-US" altLang="ko-KR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EE748-E59E-4C0D-638C-11DA46E72F45}"/>
              </a:ext>
            </a:extLst>
          </p:cNvPr>
          <p:cNvSpPr txBox="1"/>
          <p:nvPr/>
        </p:nvSpPr>
        <p:spPr>
          <a:xfrm>
            <a:off x="1038685" y="798119"/>
            <a:ext cx="5894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1.1 </a:t>
            </a:r>
            <a:r>
              <a:rPr lang="ko-KR" altLang="en-US" sz="4000" dirty="0">
                <a:latin typeface="+mj-ea"/>
                <a:ea typeface="+mj-ea"/>
              </a:rPr>
              <a:t>선정배경 및 필요성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2EB00C-1899-0967-56A8-6C9DC67D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5" y="1770156"/>
            <a:ext cx="5057315" cy="3920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DF151E-CE0C-27DD-85D3-E21E76D8CE2C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5/27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6E25C1-F3AB-A593-9A5E-05E6D0F80381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E1521B-A5A7-7D4D-AD75-2011442930F0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213454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0EE748-E59E-4C0D-638C-11DA46E72F45}"/>
              </a:ext>
            </a:extLst>
          </p:cNvPr>
          <p:cNvSpPr txBox="1"/>
          <p:nvPr/>
        </p:nvSpPr>
        <p:spPr>
          <a:xfrm>
            <a:off x="1038685" y="798119"/>
            <a:ext cx="5894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2.1 </a:t>
            </a:r>
            <a:r>
              <a:rPr lang="ko-KR" altLang="en-US" sz="4000" dirty="0">
                <a:latin typeface="+mj-ea"/>
                <a:ea typeface="+mj-ea"/>
              </a:rPr>
              <a:t>개발 아이디어</a:t>
            </a:r>
          </a:p>
        </p:txBody>
      </p:sp>
      <p:sp>
        <p:nvSpPr>
          <p:cNvPr id="8" name="아래쪽 화살표 7"/>
          <p:cNvSpPr/>
          <p:nvPr/>
        </p:nvSpPr>
        <p:spPr>
          <a:xfrm rot="10800000">
            <a:off x="3534637" y="2620671"/>
            <a:ext cx="1345152" cy="1521070"/>
          </a:xfrm>
          <a:prstGeom prst="downArrow">
            <a:avLst>
              <a:gd name="adj1" fmla="val 57808"/>
              <a:gd name="adj2" fmla="val 3846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44564" y="4372924"/>
            <a:ext cx="27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반려 식물과의 교감 향상</a:t>
            </a:r>
            <a:endParaRPr lang="en-US" altLang="ko-KR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76" b="97312" l="9091" r="900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965" y="2794727"/>
            <a:ext cx="1001726" cy="15398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08" y="1841354"/>
            <a:ext cx="3735824" cy="32147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03320" y="2396677"/>
            <a:ext cx="5286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반려 식물과의 정서적 교감이 가능한 앱 개발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▶ 식물 상태에 따른 캐릭터 이미지 출력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▶ 온도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습도의 센서 값을 요인으로 넣어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    환경 변수에 의해 변화하는 표정 표시 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▶ 특정 이벤트의 추가로 반려 식물과의 의사소통</a:t>
            </a:r>
            <a:endParaRPr lang="en-US" altLang="ko-KR" b="1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DF151E-CE0C-27DD-85D3-E21E76D8CE2C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6/27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78CE2-491A-1C52-C4F1-E532F0CEF0C5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34FD6-DB4D-5AAA-0D6B-5068052CB178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23883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7B27AF-AFED-4FF4-8065-09E2ECD4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B2D936-4E08-4928-90A3-EB1B6784A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1CD25F-9744-41BE-A5C7-B2A5C9850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AFAFBB4-6847-45A2-97CE-8853D9969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A822E-25D0-A2D7-B0E4-A36F7FE90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89" y="1646897"/>
            <a:ext cx="10145541" cy="4468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29443-27D2-29E3-94E0-B82F1E450546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7/27</a:t>
            </a:r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0B694-581E-71C3-CCAD-8D2190C7D058}"/>
              </a:ext>
            </a:extLst>
          </p:cNvPr>
          <p:cNvSpPr txBox="1"/>
          <p:nvPr/>
        </p:nvSpPr>
        <p:spPr>
          <a:xfrm>
            <a:off x="1038685" y="798119"/>
            <a:ext cx="5894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2.2 </a:t>
            </a:r>
            <a:r>
              <a:rPr lang="ko-KR" altLang="en-US" sz="4000" dirty="0">
                <a:latin typeface="+mj-ea"/>
                <a:ea typeface="+mj-ea"/>
              </a:rPr>
              <a:t>시스템 운용도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F9623-CBE4-B058-53AC-3298FA99D7D7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5CE15-7500-7C80-8C43-27D6505060B2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62108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614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2.3 </a:t>
            </a:r>
            <a:r>
              <a:rPr lang="ko-KR" altLang="en-US" sz="4000" dirty="0">
                <a:latin typeface="+mj-ea"/>
                <a:ea typeface="+mj-ea"/>
              </a:rPr>
              <a:t>기능 동작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318450-D7A3-20FA-1AF6-8858F24B7FA8}"/>
              </a:ext>
            </a:extLst>
          </p:cNvPr>
          <p:cNvSpPr/>
          <p:nvPr/>
        </p:nvSpPr>
        <p:spPr>
          <a:xfrm>
            <a:off x="1038685" y="1942400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B90C74-DF96-18E6-C925-381A56818D37}"/>
              </a:ext>
            </a:extLst>
          </p:cNvPr>
          <p:cNvSpPr/>
          <p:nvPr/>
        </p:nvSpPr>
        <p:spPr>
          <a:xfrm>
            <a:off x="1038685" y="1942398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FCBA12-5C64-5091-AB3A-F4E179097E91}"/>
              </a:ext>
            </a:extLst>
          </p:cNvPr>
          <p:cNvSpPr/>
          <p:nvPr/>
        </p:nvSpPr>
        <p:spPr>
          <a:xfrm>
            <a:off x="9314360" y="1942400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220D4B-63AC-9F4D-A41E-DB0327A4027D}"/>
              </a:ext>
            </a:extLst>
          </p:cNvPr>
          <p:cNvSpPr/>
          <p:nvPr/>
        </p:nvSpPr>
        <p:spPr>
          <a:xfrm>
            <a:off x="3705500" y="1947275"/>
            <a:ext cx="2147116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962A64-C4CF-ABB8-A50D-5B2D82E89EC0}"/>
              </a:ext>
            </a:extLst>
          </p:cNvPr>
          <p:cNvSpPr/>
          <p:nvPr/>
        </p:nvSpPr>
        <p:spPr>
          <a:xfrm>
            <a:off x="6555801" y="1942400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72E94-15B4-AC6E-BE14-570E1B9D26E6}"/>
              </a:ext>
            </a:extLst>
          </p:cNvPr>
          <p:cNvSpPr txBox="1"/>
          <p:nvPr/>
        </p:nvSpPr>
        <p:spPr>
          <a:xfrm>
            <a:off x="3243762" y="3629600"/>
            <a:ext cx="57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11A97-1153-14BA-A7EC-41AA631B8BA9}"/>
              </a:ext>
            </a:extLst>
          </p:cNvPr>
          <p:cNvSpPr txBox="1"/>
          <p:nvPr/>
        </p:nvSpPr>
        <p:spPr>
          <a:xfrm>
            <a:off x="8745226" y="3629600"/>
            <a:ext cx="56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F301D-E930-698B-A66D-5B669835D706}"/>
              </a:ext>
            </a:extLst>
          </p:cNvPr>
          <p:cNvSpPr txBox="1"/>
          <p:nvPr/>
        </p:nvSpPr>
        <p:spPr>
          <a:xfrm>
            <a:off x="1549036" y="2057371"/>
            <a:ext cx="103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STEP 1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44C190-F705-0944-2977-3A2620AE9EDD}"/>
              </a:ext>
            </a:extLst>
          </p:cNvPr>
          <p:cNvSpPr/>
          <p:nvPr/>
        </p:nvSpPr>
        <p:spPr>
          <a:xfrm>
            <a:off x="3705500" y="1942398"/>
            <a:ext cx="2147116" cy="604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38818-6BF0-BC46-6077-74D8DF28D09A}"/>
              </a:ext>
            </a:extLst>
          </p:cNvPr>
          <p:cNvSpPr txBox="1"/>
          <p:nvPr/>
        </p:nvSpPr>
        <p:spPr>
          <a:xfrm>
            <a:off x="4263418" y="2057371"/>
            <a:ext cx="109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STEP 2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84DE6B-4683-7217-8AB6-94BD55B993AA}"/>
              </a:ext>
            </a:extLst>
          </p:cNvPr>
          <p:cNvSpPr/>
          <p:nvPr/>
        </p:nvSpPr>
        <p:spPr>
          <a:xfrm>
            <a:off x="6555799" y="1942398"/>
            <a:ext cx="2041451" cy="6042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45C61-E36B-5AF6-516C-32E42E42C9F2}"/>
              </a:ext>
            </a:extLst>
          </p:cNvPr>
          <p:cNvSpPr txBox="1"/>
          <p:nvPr/>
        </p:nvSpPr>
        <p:spPr>
          <a:xfrm>
            <a:off x="6920560" y="2057371"/>
            <a:ext cx="1292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STEP 3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D53315-A2A5-2894-696C-70602A0CEBEF}"/>
              </a:ext>
            </a:extLst>
          </p:cNvPr>
          <p:cNvSpPr/>
          <p:nvPr/>
        </p:nvSpPr>
        <p:spPr>
          <a:xfrm>
            <a:off x="9314356" y="1942398"/>
            <a:ext cx="2041451" cy="6042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A4ADFE-E6AE-9DA5-5BEE-90224E7A3176}"/>
              </a:ext>
            </a:extLst>
          </p:cNvPr>
          <p:cNvSpPr txBox="1"/>
          <p:nvPr/>
        </p:nvSpPr>
        <p:spPr>
          <a:xfrm>
            <a:off x="9746169" y="2057371"/>
            <a:ext cx="1177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STEP 4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EC02C-0B9A-130B-5A9E-F5D765481552}"/>
              </a:ext>
            </a:extLst>
          </p:cNvPr>
          <p:cNvSpPr txBox="1"/>
          <p:nvPr/>
        </p:nvSpPr>
        <p:spPr>
          <a:xfrm>
            <a:off x="1111728" y="3438957"/>
            <a:ext cx="1899266" cy="8679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스마트 팜의 센서들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값을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저장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4EA97-3A39-7C1D-C40A-2BF86BAEA764}"/>
              </a:ext>
            </a:extLst>
          </p:cNvPr>
          <p:cNvSpPr txBox="1"/>
          <p:nvPr/>
        </p:nvSpPr>
        <p:spPr>
          <a:xfrm>
            <a:off x="3635346" y="2808274"/>
            <a:ext cx="2460653" cy="26429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저장된 센서 값을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Node-Red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전달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Node-Red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스마트 팜에 설치된 카메라를 통해 촬영된 식물의 모습을 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딥 러닝을 통해 판별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F13FB-5D58-8510-3012-F0B487C68FCB}"/>
              </a:ext>
            </a:extLst>
          </p:cNvPr>
          <p:cNvSpPr txBox="1"/>
          <p:nvPr/>
        </p:nvSpPr>
        <p:spPr>
          <a:xfrm>
            <a:off x="6000589" y="3629600"/>
            <a:ext cx="57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CF1A5-352F-AFA5-22CB-27FDEBAAB642}"/>
              </a:ext>
            </a:extLst>
          </p:cNvPr>
          <p:cNvSpPr txBox="1"/>
          <p:nvPr/>
        </p:nvSpPr>
        <p:spPr>
          <a:xfrm>
            <a:off x="6555799" y="3261372"/>
            <a:ext cx="2041451" cy="957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판별된 식물의 상태를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MQTT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통신을 통해 판별 값을 </a:t>
            </a:r>
            <a:r>
              <a:rPr lang="en-US" altLang="ko-KR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Appinventor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전달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8DFC-F86C-6574-368A-D6BB9DBC1A09}"/>
              </a:ext>
            </a:extLst>
          </p:cNvPr>
          <p:cNvSpPr txBox="1"/>
          <p:nvPr/>
        </p:nvSpPr>
        <p:spPr>
          <a:xfrm>
            <a:off x="9314349" y="2661650"/>
            <a:ext cx="2041450" cy="27314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Application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센서 값 확인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MQTT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통신을 통해 받아온 판별 값을 통해 인터페이스에 식물의 이미지 출력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C50023-C0D2-113D-BA08-4A49CD61B338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8/27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58700D-1A04-AE0B-26D7-C0B44ABA43E3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7AE14D-30DD-38FE-3473-AE1263C8C64B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4821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B60E-972D-2192-BA2C-275E3211B9E3}"/>
              </a:ext>
            </a:extLst>
          </p:cNvPr>
          <p:cNvSpPr txBox="1"/>
          <p:nvPr/>
        </p:nvSpPr>
        <p:spPr>
          <a:xfrm>
            <a:off x="1038685" y="798119"/>
            <a:ext cx="5894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2.4 H/W</a:t>
            </a:r>
            <a:r>
              <a:rPr lang="ko-KR" altLang="en-US" sz="4000" dirty="0">
                <a:latin typeface="+mj-ea"/>
                <a:ea typeface="+mj-ea"/>
              </a:rPr>
              <a:t>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3EAED-A31E-CB13-0B27-29865DFA4BA1}"/>
              </a:ext>
            </a:extLst>
          </p:cNvPr>
          <p:cNvSpPr txBox="1"/>
          <p:nvPr/>
        </p:nvSpPr>
        <p:spPr>
          <a:xfrm>
            <a:off x="11372295" y="6303145"/>
            <a:ext cx="94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9/27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522" y="1506005"/>
            <a:ext cx="3317183" cy="4422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60" y="1675534"/>
            <a:ext cx="5269576" cy="3952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05EC3-5E49-56FB-319A-9D6839CC357A}"/>
              </a:ext>
            </a:extLst>
          </p:cNvPr>
          <p:cNvSpPr txBox="1"/>
          <p:nvPr/>
        </p:nvSpPr>
        <p:spPr>
          <a:xfrm>
            <a:off x="587229" y="6312023"/>
            <a:ext cx="30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경운대학교 소프트웨어학부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0BA57-2089-8605-D70E-C6136D7B1159}"/>
              </a:ext>
            </a:extLst>
          </p:cNvPr>
          <p:cNvSpPr txBox="1"/>
          <p:nvPr/>
        </p:nvSpPr>
        <p:spPr>
          <a:xfrm>
            <a:off x="1057013" y="176645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2023</a:t>
            </a:r>
            <a:r>
              <a:rPr lang="ko-KR" altLang="en-US" b="1" dirty="0">
                <a:latin typeface="+mn-ea"/>
              </a:rPr>
              <a:t>년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학기 </a:t>
            </a:r>
            <a:r>
              <a:rPr lang="ko-KR" altLang="en-US" b="1" dirty="0" err="1">
                <a:latin typeface="+mn-ea"/>
              </a:rPr>
              <a:t>캡스톤</a:t>
            </a:r>
            <a:r>
              <a:rPr lang="ko-KR" altLang="en-US" b="1" dirty="0">
                <a:latin typeface="+mn-ea"/>
              </a:rPr>
              <a:t> 디자인 성과 발표회</a:t>
            </a:r>
          </a:p>
        </p:txBody>
      </p:sp>
    </p:spTree>
    <p:extLst>
      <p:ext uri="{BB962C8B-B14F-4D97-AF65-F5344CB8AC3E}">
        <p14:creationId xmlns:p14="http://schemas.microsoft.com/office/powerpoint/2010/main" val="333630859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3027</TotalTime>
  <Words>976</Words>
  <Application>Microsoft Office PowerPoint</Application>
  <PresentationFormat>와이드스크린</PresentationFormat>
  <Paragraphs>279</Paragraphs>
  <Slides>27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휴먼고딕</vt:lpstr>
      <vt:lpstr>Arial</vt:lpstr>
      <vt:lpstr>Century Gothic</vt:lpstr>
      <vt:lpstr>Gallery</vt:lpstr>
      <vt:lpstr>스마트 팜과 딥 러닝을 활용한  디지털 트윈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팜과 딥러닝을  활용한 디지털 트윈</dc:title>
  <dc:creator>이현준</dc:creator>
  <cp:lastModifiedBy>순 현상</cp:lastModifiedBy>
  <cp:revision>102</cp:revision>
  <dcterms:created xsi:type="dcterms:W3CDTF">2023-05-21T04:08:33Z</dcterms:created>
  <dcterms:modified xsi:type="dcterms:W3CDTF">2023-06-21T15:06:16Z</dcterms:modified>
</cp:coreProperties>
</file>